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4" r:id="rId3"/>
    <p:sldId id="260" r:id="rId4"/>
    <p:sldId id="257" r:id="rId5"/>
    <p:sldId id="258" r:id="rId6"/>
    <p:sldId id="256" r:id="rId7"/>
    <p:sldId id="262" r:id="rId8"/>
    <p:sldId id="265" r:id="rId9"/>
    <p:sldId id="259"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97" autoAdjust="0"/>
  </p:normalViewPr>
  <p:slideViewPr>
    <p:cSldViewPr snapToGrid="0" snapToObjects="1">
      <p:cViewPr>
        <p:scale>
          <a:sx n="75" d="100"/>
          <a:sy n="75" d="100"/>
        </p:scale>
        <p:origin x="-1688" y="-2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ser>
          <c:idx val="0"/>
          <c:order val="0"/>
          <c:dLbls>
            <c:dLbl>
              <c:idx val="0"/>
              <c:spPr/>
              <c:txPr>
                <a:bodyPr/>
                <a:lstStyle/>
                <a:p>
                  <a:pPr>
                    <a:defRPr sz="2800" b="1"/>
                  </a:pPr>
                  <a:endParaRPr lang="en-US"/>
                </a:p>
              </c:txPr>
              <c:showLegendKey val="0"/>
              <c:showVal val="1"/>
              <c:showCatName val="0"/>
              <c:showSerName val="0"/>
              <c:showPercent val="0"/>
              <c:showBubbleSize val="0"/>
            </c:dLbl>
            <c:dLbl>
              <c:idx val="1"/>
              <c:spPr/>
              <c:txPr>
                <a:bodyPr/>
                <a:lstStyle/>
                <a:p>
                  <a:pPr>
                    <a:defRPr sz="2800" b="1"/>
                  </a:pPr>
                  <a:endParaRPr lang="en-US"/>
                </a:p>
              </c:txPr>
              <c:showLegendKey val="0"/>
              <c:showVal val="1"/>
              <c:showCatName val="0"/>
              <c:showSerName val="0"/>
              <c:showPercent val="0"/>
              <c:showBubbleSize val="0"/>
            </c:dLbl>
            <c:dLbl>
              <c:idx val="2"/>
              <c:spPr/>
              <c:txPr>
                <a:bodyPr/>
                <a:lstStyle/>
                <a:p>
                  <a:pPr>
                    <a:defRPr sz="2800" b="1"/>
                  </a:pPr>
                  <a:endParaRPr lang="en-US"/>
                </a:p>
              </c:txPr>
              <c:showLegendKey val="0"/>
              <c:showVal val="1"/>
              <c:showCatName val="0"/>
              <c:showSerName val="0"/>
              <c:showPercent val="0"/>
              <c:showBubbleSize val="0"/>
            </c:dLbl>
            <c:dLbl>
              <c:idx val="3"/>
              <c:spPr/>
              <c:txPr>
                <a:bodyPr/>
                <a:lstStyle/>
                <a:p>
                  <a:pPr>
                    <a:defRPr sz="2800" b="1"/>
                  </a:pPr>
                  <a:endParaRPr lang="en-US"/>
                </a:p>
              </c:txPr>
              <c:showLegendKey val="0"/>
              <c:showVal val="1"/>
              <c:showCatName val="0"/>
              <c:showSerName val="0"/>
              <c:showPercent val="0"/>
              <c:showBubbleSize val="0"/>
            </c:dLbl>
            <c:txPr>
              <a:bodyPr/>
              <a:lstStyle/>
              <a:p>
                <a:pPr>
                  <a:defRPr sz="2800"/>
                </a:pPr>
                <a:endParaRPr lang="en-US"/>
              </a:p>
            </c:txPr>
            <c:showLegendKey val="0"/>
            <c:showVal val="1"/>
            <c:showCatName val="0"/>
            <c:showSerName val="0"/>
            <c:showPercent val="0"/>
            <c:showBubbleSize val="0"/>
            <c:showLeaderLines val="1"/>
          </c:dLbls>
          <c:cat>
            <c:strRef>
              <c:f>Sheet1!$A$1:$D$1</c:f>
              <c:strCache>
                <c:ptCount val="4"/>
                <c:pt idx="0">
                  <c:v>Commercial</c:v>
                </c:pt>
                <c:pt idx="1">
                  <c:v>Individuals/Other</c:v>
                </c:pt>
                <c:pt idx="2">
                  <c:v>Media</c:v>
                </c:pt>
                <c:pt idx="3">
                  <c:v>Non-profits</c:v>
                </c:pt>
              </c:strCache>
            </c:strRef>
          </c:cat>
          <c:val>
            <c:numRef>
              <c:f>Sheet1!$A$2:$D$2</c:f>
              <c:numCache>
                <c:formatCode>0%</c:formatCode>
                <c:ptCount val="4"/>
                <c:pt idx="0">
                  <c:v>0.608479577574157</c:v>
                </c:pt>
                <c:pt idx="1">
                  <c:v>0.327535331573226</c:v>
                </c:pt>
                <c:pt idx="2">
                  <c:v>0.0579282497282187</c:v>
                </c:pt>
                <c:pt idx="3">
                  <c:v>0.030284205621991</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2400"/>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047CFB-3555-D149-94B6-33171A96D648}" type="datetimeFigureOut">
              <a:rPr lang="en-US" smtClean="0"/>
              <a:t>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423948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47CFB-3555-D149-94B6-33171A96D648}" type="datetimeFigureOut">
              <a:rPr lang="en-US" smtClean="0"/>
              <a:t>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329027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47CFB-3555-D149-94B6-33171A96D648}" type="datetimeFigureOut">
              <a:rPr lang="en-US" smtClean="0"/>
              <a:t>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365434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47CFB-3555-D149-94B6-33171A96D648}" type="datetimeFigureOut">
              <a:rPr lang="en-US" smtClean="0"/>
              <a:t>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42502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47CFB-3555-D149-94B6-33171A96D648}" type="datetimeFigureOut">
              <a:rPr lang="en-US" smtClean="0"/>
              <a:t>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211116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047CFB-3555-D149-94B6-33171A96D648}" type="datetimeFigureOut">
              <a:rPr lang="en-US" smtClean="0"/>
              <a:t>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424198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047CFB-3555-D149-94B6-33171A96D648}" type="datetimeFigureOut">
              <a:rPr lang="en-US" smtClean="0"/>
              <a:t>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903664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047CFB-3555-D149-94B6-33171A96D648}" type="datetimeFigureOut">
              <a:rPr lang="en-US" smtClean="0"/>
              <a:t>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3679743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47CFB-3555-D149-94B6-33171A96D648}" type="datetimeFigureOut">
              <a:rPr lang="en-US" smtClean="0"/>
              <a:t>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3994180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47CFB-3555-D149-94B6-33171A96D648}" type="datetimeFigureOut">
              <a:rPr lang="en-US" smtClean="0"/>
              <a:t>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334818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47CFB-3555-D149-94B6-33171A96D648}" type="datetimeFigureOut">
              <a:rPr lang="en-US" smtClean="0"/>
              <a:t>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090B9-F57D-7444-9EB4-1669F31BC7DD}" type="slidenum">
              <a:rPr lang="en-US" smtClean="0"/>
              <a:t>‹#›</a:t>
            </a:fld>
            <a:endParaRPr lang="en-US"/>
          </a:p>
        </p:txBody>
      </p:sp>
    </p:spTree>
    <p:extLst>
      <p:ext uri="{BB962C8B-B14F-4D97-AF65-F5344CB8AC3E}">
        <p14:creationId xmlns:p14="http://schemas.microsoft.com/office/powerpoint/2010/main" val="22120694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47CFB-3555-D149-94B6-33171A96D648}" type="datetimeFigureOut">
              <a:rPr lang="en-US" smtClean="0"/>
              <a:t>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090B9-F57D-7444-9EB4-1669F31BC7DD}" type="slidenum">
              <a:rPr lang="en-US" smtClean="0"/>
              <a:t>‹#›</a:t>
            </a:fld>
            <a:endParaRPr lang="en-US"/>
          </a:p>
        </p:txBody>
      </p:sp>
    </p:spTree>
    <p:extLst>
      <p:ext uri="{BB962C8B-B14F-4D97-AF65-F5344CB8AC3E}">
        <p14:creationId xmlns:p14="http://schemas.microsoft.com/office/powerpoint/2010/main" val="2714061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kfink@pac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emf"/><Relationship Id="rId3"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917575"/>
          </a:xfrm>
        </p:spPr>
        <p:txBody>
          <a:bodyPr>
            <a:normAutofit/>
          </a:bodyPr>
          <a:lstStyle/>
          <a:p>
            <a:r>
              <a:rPr lang="en-US" sz="4000" b="1" dirty="0" smtClean="0"/>
              <a:t>Public Records and Private Interests</a:t>
            </a:r>
            <a:endParaRPr lang="en-US" sz="3100" b="1" dirty="0"/>
          </a:p>
        </p:txBody>
      </p:sp>
      <p:sp>
        <p:nvSpPr>
          <p:cNvPr id="5" name="Subtitle 4"/>
          <p:cNvSpPr>
            <a:spLocks noGrp="1"/>
          </p:cNvSpPr>
          <p:nvPr>
            <p:ph type="subTitle" idx="1"/>
          </p:nvPr>
        </p:nvSpPr>
        <p:spPr>
          <a:xfrm>
            <a:off x="1371600" y="3794329"/>
            <a:ext cx="6400800" cy="2166203"/>
          </a:xfrm>
        </p:spPr>
        <p:txBody>
          <a:bodyPr>
            <a:noAutofit/>
          </a:bodyPr>
          <a:lstStyle/>
          <a:p>
            <a:r>
              <a:rPr lang="en-US" sz="2400" b="1" dirty="0" smtClean="0">
                <a:solidFill>
                  <a:srgbClr val="0000FF"/>
                </a:solidFill>
              </a:rPr>
              <a:t>Katherine Fink</a:t>
            </a:r>
          </a:p>
          <a:p>
            <a:r>
              <a:rPr lang="en-US" sz="2400" b="1" dirty="0" smtClean="0">
                <a:solidFill>
                  <a:srgbClr val="0000FF"/>
                </a:solidFill>
              </a:rPr>
              <a:t>Pace </a:t>
            </a:r>
            <a:r>
              <a:rPr lang="en-US" sz="2400" b="1" dirty="0" smtClean="0">
                <a:solidFill>
                  <a:srgbClr val="0000FF"/>
                </a:solidFill>
              </a:rPr>
              <a:t>University</a:t>
            </a:r>
          </a:p>
          <a:p>
            <a:r>
              <a:rPr lang="en-US" sz="2400" dirty="0" smtClean="0">
                <a:solidFill>
                  <a:srgbClr val="0000FF"/>
                </a:solidFill>
              </a:rPr>
              <a:t>Presentation to Joint </a:t>
            </a:r>
            <a:r>
              <a:rPr lang="en-US" sz="2400" dirty="0">
                <a:solidFill>
                  <a:srgbClr val="0000FF"/>
                </a:solidFill>
              </a:rPr>
              <a:t>Journalism </a:t>
            </a:r>
            <a:r>
              <a:rPr lang="en-US" sz="2400" dirty="0" smtClean="0">
                <a:solidFill>
                  <a:srgbClr val="0000FF"/>
                </a:solidFill>
              </a:rPr>
              <a:t>and Communication </a:t>
            </a:r>
            <a:r>
              <a:rPr lang="en-US" sz="2400" dirty="0">
                <a:solidFill>
                  <a:srgbClr val="0000FF"/>
                </a:solidFill>
              </a:rPr>
              <a:t>History </a:t>
            </a:r>
            <a:r>
              <a:rPr lang="en-US" sz="2400" dirty="0" smtClean="0">
                <a:solidFill>
                  <a:srgbClr val="0000FF"/>
                </a:solidFill>
              </a:rPr>
              <a:t>Conference</a:t>
            </a:r>
          </a:p>
          <a:p>
            <a:r>
              <a:rPr lang="en-US" sz="2400" dirty="0" smtClean="0">
                <a:solidFill>
                  <a:srgbClr val="0000FF"/>
                </a:solidFill>
              </a:rPr>
              <a:t>March </a:t>
            </a:r>
            <a:r>
              <a:rPr lang="en-US" sz="2400" dirty="0" smtClean="0">
                <a:solidFill>
                  <a:srgbClr val="0000FF"/>
                </a:solidFill>
              </a:rPr>
              <a:t>21, 2015</a:t>
            </a:r>
            <a:endParaRPr lang="en-US" sz="2400" dirty="0">
              <a:solidFill>
                <a:srgbClr val="0000FF"/>
              </a:solidFill>
            </a:endParaRPr>
          </a:p>
        </p:txBody>
      </p:sp>
    </p:spTree>
    <p:extLst>
      <p:ext uri="{BB962C8B-B14F-4D97-AF65-F5344CB8AC3E}">
        <p14:creationId xmlns:p14="http://schemas.microsoft.com/office/powerpoint/2010/main" val="111157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hlinkClick r:id="rId2"/>
              </a:rPr>
              <a:t>kfink@pace.edu</a:t>
            </a:r>
            <a:endParaRPr lang="en-US" dirty="0" smtClean="0"/>
          </a:p>
          <a:p>
            <a:r>
              <a:rPr lang="en-US" dirty="0" smtClean="0">
                <a:solidFill>
                  <a:srgbClr val="0000FF"/>
                </a:solidFill>
              </a:rPr>
              <a:t>@</a:t>
            </a:r>
            <a:r>
              <a:rPr lang="en-US" dirty="0" err="1" smtClean="0">
                <a:solidFill>
                  <a:srgbClr val="0000FF"/>
                </a:solidFill>
              </a:rPr>
              <a:t>katherinefink</a:t>
            </a:r>
            <a:endParaRPr lang="en-US" dirty="0">
              <a:solidFill>
                <a:srgbClr val="0000FF"/>
              </a:solidFill>
            </a:endParaRPr>
          </a:p>
        </p:txBody>
      </p:sp>
    </p:spTree>
    <p:extLst>
      <p:ext uri="{BB962C8B-B14F-4D97-AF65-F5344CB8AC3E}">
        <p14:creationId xmlns:p14="http://schemas.microsoft.com/office/powerpoint/2010/main" val="194890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938627885"/>
              </p:ext>
            </p:extLst>
          </p:nvPr>
        </p:nvGraphicFramePr>
        <p:xfrm>
          <a:off x="728133" y="1270000"/>
          <a:ext cx="7721599" cy="5359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p:txBody>
          <a:bodyPr/>
          <a:lstStyle/>
          <a:p>
            <a:r>
              <a:rPr lang="en-US" dirty="0" smtClean="0"/>
              <a:t>Types of FOIA requesters</a:t>
            </a:r>
            <a:endParaRPr lang="en-US" dirty="0"/>
          </a:p>
        </p:txBody>
      </p:sp>
      <p:sp>
        <p:nvSpPr>
          <p:cNvPr id="6" name="TextBox 5"/>
          <p:cNvSpPr txBox="1"/>
          <p:nvPr/>
        </p:nvSpPr>
        <p:spPr>
          <a:xfrm>
            <a:off x="1964267" y="6248400"/>
            <a:ext cx="6722533" cy="369332"/>
          </a:xfrm>
          <a:prstGeom prst="rect">
            <a:avLst/>
          </a:prstGeom>
          <a:noFill/>
        </p:spPr>
        <p:txBody>
          <a:bodyPr wrap="square" rtlCol="0">
            <a:spAutoFit/>
          </a:bodyPr>
          <a:lstStyle/>
          <a:p>
            <a:pPr algn="r"/>
            <a:r>
              <a:rPr lang="en-US" dirty="0" smtClean="0"/>
              <a:t>Coalition of Journalists for Open Government, 2006</a:t>
            </a:r>
            <a:endParaRPr lang="en-US" dirty="0"/>
          </a:p>
        </p:txBody>
      </p:sp>
    </p:spTree>
    <p:extLst>
      <p:ext uri="{BB962C8B-B14F-4D97-AF65-F5344CB8AC3E}">
        <p14:creationId xmlns:p14="http://schemas.microsoft.com/office/powerpoint/2010/main" val="2760887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Pre-FOIA disputes</a:t>
            </a:r>
            <a:endParaRPr lang="en-US" dirty="0"/>
          </a:p>
        </p:txBody>
      </p:sp>
      <p:sp>
        <p:nvSpPr>
          <p:cNvPr id="6" name="Content Placeholder 5"/>
          <p:cNvSpPr>
            <a:spLocks noGrp="1"/>
          </p:cNvSpPr>
          <p:nvPr>
            <p:ph idx="1"/>
          </p:nvPr>
        </p:nvSpPr>
        <p:spPr/>
        <p:txBody>
          <a:bodyPr>
            <a:normAutofit/>
          </a:bodyPr>
          <a:lstStyle/>
          <a:p>
            <a:pPr lvl="0"/>
            <a:r>
              <a:rPr lang="en-US" dirty="0"/>
              <a:t>Who </a:t>
            </a:r>
            <a:r>
              <a:rPr lang="en-US" dirty="0" smtClean="0"/>
              <a:t>has the </a:t>
            </a:r>
            <a:r>
              <a:rPr lang="en-US" dirty="0"/>
              <a:t>right to examine public </a:t>
            </a:r>
            <a:r>
              <a:rPr lang="en-US" dirty="0" smtClean="0"/>
              <a:t>records?</a:t>
            </a:r>
            <a:endParaRPr lang="en-US" dirty="0"/>
          </a:p>
          <a:p>
            <a:pPr lvl="0"/>
            <a:r>
              <a:rPr lang="en-US" dirty="0" smtClean="0"/>
              <a:t>What </a:t>
            </a:r>
            <a:r>
              <a:rPr lang="en-US" dirty="0"/>
              <a:t>are </a:t>
            </a:r>
            <a:r>
              <a:rPr lang="en-US" dirty="0" smtClean="0"/>
              <a:t>valid reasons to grant access? </a:t>
            </a:r>
          </a:p>
          <a:p>
            <a:pPr lvl="0"/>
            <a:r>
              <a:rPr lang="en-US" dirty="0" smtClean="0"/>
              <a:t>Are people allowed </a:t>
            </a:r>
            <a:r>
              <a:rPr lang="en-US" dirty="0"/>
              <a:t>to make </a:t>
            </a:r>
            <a:r>
              <a:rPr lang="en-US" dirty="0" smtClean="0"/>
              <a:t>copies?</a:t>
            </a:r>
            <a:endParaRPr lang="en-US" dirty="0"/>
          </a:p>
          <a:p>
            <a:pPr lvl="0"/>
            <a:r>
              <a:rPr lang="en-US" dirty="0"/>
              <a:t>To what extent </a:t>
            </a:r>
            <a:r>
              <a:rPr lang="en-US" dirty="0" smtClean="0"/>
              <a:t>must officials accommodate requests? </a:t>
            </a:r>
            <a:endParaRPr lang="en-US" dirty="0"/>
          </a:p>
        </p:txBody>
      </p:sp>
    </p:spTree>
    <p:extLst>
      <p:ext uri="{BB962C8B-B14F-4D97-AF65-F5344CB8AC3E}">
        <p14:creationId xmlns:p14="http://schemas.microsoft.com/office/powerpoint/2010/main" val="33598067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TLE COMPANYS CLERKS.pdf"/>
          <p:cNvPicPr>
            <a:picLocks noChangeAspect="1"/>
          </p:cNvPicPr>
          <p:nvPr/>
        </p:nvPicPr>
        <p:blipFill rotWithShape="1">
          <a:blip r:embed="rId2">
            <a:extLst>
              <a:ext uri="{28A0092B-C50C-407E-A947-70E740481C1C}">
                <a14:useLocalDpi xmlns:a14="http://schemas.microsoft.com/office/drawing/2010/main" val="0"/>
              </a:ext>
            </a:extLst>
          </a:blip>
          <a:srcRect t="3963" r="13492" b="5828"/>
          <a:stretch/>
        </p:blipFill>
        <p:spPr>
          <a:xfrm>
            <a:off x="880537" y="770466"/>
            <a:ext cx="3090530" cy="5486400"/>
          </a:xfrm>
          <a:prstGeom prst="rect">
            <a:avLst/>
          </a:prstGeom>
        </p:spPr>
      </p:pic>
      <p:sp>
        <p:nvSpPr>
          <p:cNvPr id="5" name="TextBox 4"/>
          <p:cNvSpPr txBox="1"/>
          <p:nvPr/>
        </p:nvSpPr>
        <p:spPr>
          <a:xfrm>
            <a:off x="4279900" y="469900"/>
            <a:ext cx="4622800" cy="1384995"/>
          </a:xfrm>
          <a:prstGeom prst="rect">
            <a:avLst/>
          </a:prstGeom>
          <a:noFill/>
        </p:spPr>
        <p:txBody>
          <a:bodyPr wrap="square" rtlCol="0">
            <a:spAutoFit/>
          </a:bodyPr>
          <a:lstStyle/>
          <a:p>
            <a:r>
              <a:rPr lang="en-US" sz="2800" b="1" dirty="0" smtClean="0"/>
              <a:t>“The Title Company’s Clerks”</a:t>
            </a:r>
          </a:p>
          <a:p>
            <a:r>
              <a:rPr lang="en-US" sz="2800" i="1" dirty="0" smtClean="0"/>
              <a:t>New York Times</a:t>
            </a:r>
          </a:p>
          <a:p>
            <a:r>
              <a:rPr lang="en-US" sz="2800" dirty="0" smtClean="0"/>
              <a:t>July 30, 1885</a:t>
            </a:r>
            <a:endParaRPr lang="en-US" sz="2800" dirty="0"/>
          </a:p>
        </p:txBody>
      </p:sp>
      <p:sp>
        <p:nvSpPr>
          <p:cNvPr id="6" name="Rectangle 5"/>
          <p:cNvSpPr/>
          <p:nvPr/>
        </p:nvSpPr>
        <p:spPr>
          <a:xfrm>
            <a:off x="880537" y="3930650"/>
            <a:ext cx="2973913" cy="412750"/>
          </a:xfrm>
          <a:prstGeom prst="rect">
            <a:avLst/>
          </a:prstGeom>
          <a:solidFill>
            <a:srgbClr val="FFFF0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880537" y="4343400"/>
            <a:ext cx="2973913" cy="412750"/>
          </a:xfrm>
          <a:prstGeom prst="rect">
            <a:avLst/>
          </a:prstGeom>
          <a:solidFill>
            <a:srgbClr val="FFFF0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80537" y="4826000"/>
            <a:ext cx="2973913" cy="533400"/>
          </a:xfrm>
          <a:prstGeom prst="rect">
            <a:avLst/>
          </a:prstGeom>
          <a:solidFill>
            <a:srgbClr val="FFFF0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095750" y="1922627"/>
            <a:ext cx="4806950" cy="1200329"/>
          </a:xfrm>
          <a:prstGeom prst="rect">
            <a:avLst/>
          </a:prstGeom>
          <a:noFill/>
        </p:spPr>
        <p:txBody>
          <a:bodyPr wrap="square" rtlCol="0">
            <a:spAutoFit/>
          </a:bodyPr>
          <a:lstStyle/>
          <a:p>
            <a:r>
              <a:rPr lang="en-US" dirty="0"/>
              <a:t>During the past week books </a:t>
            </a:r>
            <a:r>
              <a:rPr lang="en-US" dirty="0" smtClean="0"/>
              <a:t>were </a:t>
            </a:r>
            <a:r>
              <a:rPr lang="en-US" dirty="0"/>
              <a:t>taken from </a:t>
            </a:r>
            <a:r>
              <a:rPr lang="en-US" dirty="0" smtClean="0"/>
              <a:t>five clerks of the company </a:t>
            </a:r>
            <a:r>
              <a:rPr lang="en-US" dirty="0"/>
              <a:t>an </a:t>
            </a:r>
            <a:r>
              <a:rPr lang="en-US" dirty="0" smtClean="0"/>
              <a:t>aggregate </a:t>
            </a:r>
            <a:r>
              <a:rPr lang="en-US" dirty="0"/>
              <a:t>of 480 times</a:t>
            </a:r>
            <a:r>
              <a:rPr lang="en-US" dirty="0" smtClean="0"/>
              <a:t>, the </a:t>
            </a:r>
            <a:r>
              <a:rPr lang="en-US" dirty="0"/>
              <a:t>same book being </a:t>
            </a:r>
            <a:r>
              <a:rPr lang="en-US" dirty="0" smtClean="0"/>
              <a:t>taken </a:t>
            </a:r>
            <a:r>
              <a:rPr lang="en-US" dirty="0"/>
              <a:t>as many as </a:t>
            </a:r>
            <a:r>
              <a:rPr lang="en-US" dirty="0" smtClean="0"/>
              <a:t>eight or </a:t>
            </a:r>
            <a:r>
              <a:rPr lang="en-US" dirty="0"/>
              <a:t>ten times from one clerk on the same </a:t>
            </a:r>
            <a:r>
              <a:rPr lang="en-US" dirty="0" smtClean="0"/>
              <a:t>day.</a:t>
            </a:r>
            <a:endParaRPr lang="en-US" dirty="0"/>
          </a:p>
        </p:txBody>
      </p:sp>
      <p:sp>
        <p:nvSpPr>
          <p:cNvPr id="10" name="TextBox 9"/>
          <p:cNvSpPr txBox="1"/>
          <p:nvPr/>
        </p:nvSpPr>
        <p:spPr>
          <a:xfrm>
            <a:off x="4095750" y="3347419"/>
            <a:ext cx="4819650" cy="1200329"/>
          </a:xfrm>
          <a:prstGeom prst="rect">
            <a:avLst/>
          </a:prstGeom>
          <a:noFill/>
        </p:spPr>
        <p:txBody>
          <a:bodyPr wrap="square" rtlCol="0">
            <a:spAutoFit/>
          </a:bodyPr>
          <a:lstStyle/>
          <a:p>
            <a:r>
              <a:rPr lang="en-US" dirty="0" smtClean="0"/>
              <a:t>The Register also </a:t>
            </a:r>
            <a:r>
              <a:rPr lang="en-US" dirty="0"/>
              <a:t>laid down a rule that clerks </a:t>
            </a:r>
            <a:r>
              <a:rPr lang="en-US" dirty="0" smtClean="0"/>
              <a:t>of</a:t>
            </a:r>
            <a:endParaRPr lang="en-US" dirty="0"/>
          </a:p>
          <a:p>
            <a:r>
              <a:rPr lang="en-US" dirty="0"/>
              <a:t>the Title Company </a:t>
            </a:r>
            <a:r>
              <a:rPr lang="en-US" dirty="0" smtClean="0"/>
              <a:t>wishing </a:t>
            </a:r>
            <a:r>
              <a:rPr lang="en-US" dirty="0"/>
              <a:t>to consult </a:t>
            </a:r>
            <a:r>
              <a:rPr lang="en-US" dirty="0" smtClean="0"/>
              <a:t>books</a:t>
            </a:r>
            <a:endParaRPr lang="en-US" dirty="0"/>
          </a:p>
          <a:p>
            <a:r>
              <a:rPr lang="en-US" dirty="0"/>
              <a:t>should obtain the permission of the custodian.</a:t>
            </a:r>
          </a:p>
          <a:p>
            <a:r>
              <a:rPr lang="en-US" dirty="0" smtClean="0"/>
              <a:t>This </a:t>
            </a:r>
            <a:r>
              <a:rPr lang="en-US" dirty="0"/>
              <a:t>official often could not be </a:t>
            </a:r>
            <a:r>
              <a:rPr lang="en-US" dirty="0" smtClean="0"/>
              <a:t>found…</a:t>
            </a:r>
            <a:endParaRPr lang="en-US" dirty="0"/>
          </a:p>
        </p:txBody>
      </p:sp>
      <p:sp>
        <p:nvSpPr>
          <p:cNvPr id="11" name="TextBox 10"/>
          <p:cNvSpPr txBox="1"/>
          <p:nvPr/>
        </p:nvSpPr>
        <p:spPr>
          <a:xfrm>
            <a:off x="4095750" y="4735036"/>
            <a:ext cx="4597400" cy="1200329"/>
          </a:xfrm>
          <a:prstGeom prst="rect">
            <a:avLst/>
          </a:prstGeom>
          <a:noFill/>
        </p:spPr>
        <p:txBody>
          <a:bodyPr wrap="square" rtlCol="0">
            <a:spAutoFit/>
          </a:bodyPr>
          <a:lstStyle/>
          <a:p>
            <a:r>
              <a:rPr lang="en-US" dirty="0"/>
              <a:t>The Register also </a:t>
            </a:r>
            <a:r>
              <a:rPr lang="en-US" dirty="0" smtClean="0"/>
              <a:t>determined that </a:t>
            </a:r>
            <a:r>
              <a:rPr lang="en-US" dirty="0"/>
              <a:t>only four of the Title </a:t>
            </a:r>
            <a:r>
              <a:rPr lang="en-US" dirty="0" smtClean="0"/>
              <a:t>Company’s clerks </a:t>
            </a:r>
            <a:r>
              <a:rPr lang="en-US" dirty="0"/>
              <a:t>should work in the office at one time, </a:t>
            </a:r>
            <a:r>
              <a:rPr lang="en-US" dirty="0" smtClean="0"/>
              <a:t>as he </a:t>
            </a:r>
            <a:r>
              <a:rPr lang="en-US" dirty="0"/>
              <a:t>did not care to </a:t>
            </a:r>
            <a:r>
              <a:rPr lang="en-US" dirty="0" smtClean="0"/>
              <a:t>watch any </a:t>
            </a:r>
            <a:r>
              <a:rPr lang="en-US" dirty="0"/>
              <a:t>more than </a:t>
            </a:r>
            <a:r>
              <a:rPr lang="en-US" dirty="0" smtClean="0"/>
              <a:t>that number</a:t>
            </a:r>
            <a:r>
              <a:rPr lang="en-US" dirty="0"/>
              <a:t>.</a:t>
            </a:r>
          </a:p>
        </p:txBody>
      </p:sp>
    </p:spTree>
    <p:extLst>
      <p:ext uri="{BB962C8B-B14F-4D97-AF65-F5344CB8AC3E}">
        <p14:creationId xmlns:p14="http://schemas.microsoft.com/office/powerpoint/2010/main" val="26867882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03-20 at 4.34.17 PM.png"/>
          <p:cNvPicPr>
            <a:picLocks noChangeAspect="1"/>
          </p:cNvPicPr>
          <p:nvPr/>
        </p:nvPicPr>
        <p:blipFill rotWithShape="1">
          <a:blip r:embed="rId2">
            <a:extLst>
              <a:ext uri="{28A0092B-C50C-407E-A947-70E740481C1C}">
                <a14:useLocalDpi xmlns:a14="http://schemas.microsoft.com/office/drawing/2010/main" val="0"/>
              </a:ext>
            </a:extLst>
          </a:blip>
          <a:srcRect t="32037"/>
          <a:stretch/>
        </p:blipFill>
        <p:spPr>
          <a:xfrm>
            <a:off x="2882900" y="1066800"/>
            <a:ext cx="2327264" cy="4660900"/>
          </a:xfrm>
          <a:prstGeom prst="rect">
            <a:avLst/>
          </a:prstGeom>
        </p:spPr>
      </p:pic>
      <p:pic>
        <p:nvPicPr>
          <p:cNvPr id="3" name="Picture 2" descr="Screen Shot 2015-03-20 at 4.34.3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867" y="768350"/>
            <a:ext cx="2374900" cy="2959100"/>
          </a:xfrm>
          <a:prstGeom prst="rect">
            <a:avLst/>
          </a:prstGeom>
        </p:spPr>
      </p:pic>
      <p:pic>
        <p:nvPicPr>
          <p:cNvPr id="4" name="Picture 3" descr="Screen Shot 2015-03-20 at 4.36.4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867" y="3721100"/>
            <a:ext cx="2377440" cy="2284410"/>
          </a:xfrm>
          <a:prstGeom prst="rect">
            <a:avLst/>
          </a:prstGeom>
        </p:spPr>
      </p:pic>
      <p:sp>
        <p:nvSpPr>
          <p:cNvPr id="5" name="TextBox 4"/>
          <p:cNvSpPr txBox="1"/>
          <p:nvPr/>
        </p:nvSpPr>
        <p:spPr>
          <a:xfrm>
            <a:off x="5321300" y="374302"/>
            <a:ext cx="3556000" cy="1384995"/>
          </a:xfrm>
          <a:prstGeom prst="rect">
            <a:avLst/>
          </a:prstGeom>
          <a:noFill/>
        </p:spPr>
        <p:txBody>
          <a:bodyPr wrap="square" rtlCol="0">
            <a:spAutoFit/>
          </a:bodyPr>
          <a:lstStyle/>
          <a:p>
            <a:r>
              <a:rPr lang="en-US" sz="2800" b="1" dirty="0" smtClean="0"/>
              <a:t>“Public Records”</a:t>
            </a:r>
          </a:p>
          <a:p>
            <a:r>
              <a:rPr lang="en-US" sz="2800" i="1" dirty="0" smtClean="0"/>
              <a:t>San Francisco Chronicle</a:t>
            </a:r>
          </a:p>
          <a:p>
            <a:r>
              <a:rPr lang="en-US" sz="2800" dirty="0" smtClean="0"/>
              <a:t>September 29, 1886</a:t>
            </a:r>
            <a:endParaRPr lang="en-US" sz="2800" dirty="0"/>
          </a:p>
        </p:txBody>
      </p:sp>
      <p:sp>
        <p:nvSpPr>
          <p:cNvPr id="6" name="Rectangle 5"/>
          <p:cNvSpPr/>
          <p:nvPr/>
        </p:nvSpPr>
        <p:spPr>
          <a:xfrm>
            <a:off x="2882900" y="1066800"/>
            <a:ext cx="2327264" cy="596900"/>
          </a:xfrm>
          <a:prstGeom prst="rect">
            <a:avLst/>
          </a:prstGeom>
          <a:solidFill>
            <a:srgbClr val="FFFF00">
              <a:alpha val="4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321300" y="2064097"/>
            <a:ext cx="3632200" cy="2031325"/>
          </a:xfrm>
          <a:prstGeom prst="rect">
            <a:avLst/>
          </a:prstGeom>
          <a:noFill/>
        </p:spPr>
        <p:txBody>
          <a:bodyPr wrap="square" rtlCol="0">
            <a:spAutoFit/>
          </a:bodyPr>
          <a:lstStyle/>
          <a:p>
            <a:r>
              <a:rPr lang="en-US" dirty="0" smtClean="0"/>
              <a:t>“…the most honorable of men might be attacked, and each individual of the whole public be permitted to inspect the document containing such attack without having the slightest beneficial interest in the matter…”</a:t>
            </a:r>
            <a:endParaRPr lang="en-US" dirty="0"/>
          </a:p>
        </p:txBody>
      </p:sp>
    </p:spTree>
    <p:extLst>
      <p:ext uri="{BB962C8B-B14F-4D97-AF65-F5344CB8AC3E}">
        <p14:creationId xmlns:p14="http://schemas.microsoft.com/office/powerpoint/2010/main" val="1192449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ight to Guard Public Records 1905 cropped 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5017" y="254000"/>
            <a:ext cx="1797105" cy="6400800"/>
          </a:xfrm>
          <a:prstGeom prst="rect">
            <a:avLst/>
          </a:prstGeom>
        </p:spPr>
      </p:pic>
      <p:pic>
        <p:nvPicPr>
          <p:cNvPr id="7" name="Picture 6" descr="Fight to Guard Public Records 1905 cropped 2.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0060" y="2860892"/>
            <a:ext cx="1828800" cy="3793908"/>
          </a:xfrm>
          <a:prstGeom prst="rect">
            <a:avLst/>
          </a:prstGeom>
        </p:spPr>
      </p:pic>
      <p:sp>
        <p:nvSpPr>
          <p:cNvPr id="8" name="TextBox 7"/>
          <p:cNvSpPr txBox="1"/>
          <p:nvPr/>
        </p:nvSpPr>
        <p:spPr>
          <a:xfrm>
            <a:off x="3458636" y="474136"/>
            <a:ext cx="4911276" cy="1384995"/>
          </a:xfrm>
          <a:prstGeom prst="rect">
            <a:avLst/>
          </a:prstGeom>
          <a:noFill/>
        </p:spPr>
        <p:txBody>
          <a:bodyPr wrap="square" rtlCol="0">
            <a:spAutoFit/>
          </a:bodyPr>
          <a:lstStyle/>
          <a:p>
            <a:r>
              <a:rPr lang="en-US" sz="2800" b="1" dirty="0" smtClean="0"/>
              <a:t>“Fight To Guard Public Records” </a:t>
            </a:r>
            <a:r>
              <a:rPr lang="en-US" sz="2800" i="1" dirty="0" smtClean="0"/>
              <a:t>Chicago Daily Tribune</a:t>
            </a:r>
            <a:endParaRPr lang="en-US" sz="2800" dirty="0"/>
          </a:p>
          <a:p>
            <a:r>
              <a:rPr lang="en-US" sz="2800" dirty="0" smtClean="0"/>
              <a:t>April 7, 1905</a:t>
            </a:r>
            <a:endParaRPr lang="en-US" sz="2800" dirty="0"/>
          </a:p>
        </p:txBody>
      </p:sp>
      <p:sp>
        <p:nvSpPr>
          <p:cNvPr id="9" name="Rectangle 8"/>
          <p:cNvSpPr/>
          <p:nvPr/>
        </p:nvSpPr>
        <p:spPr>
          <a:xfrm>
            <a:off x="1176875" y="3598333"/>
            <a:ext cx="1765300" cy="241300"/>
          </a:xfrm>
          <a:prstGeom prst="rect">
            <a:avLst/>
          </a:prstGeom>
          <a:solidFill>
            <a:srgbClr val="FFFF00">
              <a:alpha val="3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176875" y="6400801"/>
            <a:ext cx="1765300" cy="241300"/>
          </a:xfrm>
          <a:prstGeom prst="rect">
            <a:avLst/>
          </a:prstGeom>
          <a:solidFill>
            <a:srgbClr val="FFFF00">
              <a:alpha val="3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5672667" y="1892997"/>
            <a:ext cx="3035905" cy="2123658"/>
          </a:xfrm>
          <a:prstGeom prst="rect">
            <a:avLst/>
          </a:prstGeom>
          <a:noFill/>
        </p:spPr>
        <p:txBody>
          <a:bodyPr wrap="square" rtlCol="0">
            <a:spAutoFit/>
          </a:bodyPr>
          <a:lstStyle/>
          <a:p>
            <a:r>
              <a:rPr lang="en-US" sz="2200" dirty="0" smtClean="0"/>
              <a:t>“The </a:t>
            </a:r>
            <a:r>
              <a:rPr lang="en-US" sz="2200" dirty="0"/>
              <a:t>point to be determined </a:t>
            </a:r>
            <a:r>
              <a:rPr lang="en-US" sz="2200" dirty="0" smtClean="0"/>
              <a:t>is </a:t>
            </a:r>
            <a:r>
              <a:rPr lang="en-US" sz="2200" dirty="0"/>
              <a:t>whether </a:t>
            </a:r>
            <a:r>
              <a:rPr lang="en-US" sz="2200" dirty="0" smtClean="0"/>
              <a:t>the trust </a:t>
            </a:r>
            <a:r>
              <a:rPr lang="en-US" sz="2200" dirty="0"/>
              <a:t>company has an unrestricted </a:t>
            </a:r>
            <a:r>
              <a:rPr lang="en-US" sz="2200" dirty="0" smtClean="0"/>
              <a:t>right of</a:t>
            </a:r>
            <a:endParaRPr lang="en-US" sz="2200" dirty="0"/>
          </a:p>
          <a:p>
            <a:r>
              <a:rPr lang="en-US" sz="2200" dirty="0" smtClean="0"/>
              <a:t>access </a:t>
            </a:r>
            <a:r>
              <a:rPr lang="en-US" sz="2200" dirty="0"/>
              <a:t>to these </a:t>
            </a:r>
            <a:r>
              <a:rPr lang="en-US" sz="2200" dirty="0" smtClean="0"/>
              <a:t>records </a:t>
            </a:r>
            <a:r>
              <a:rPr lang="en-US" sz="2200" dirty="0"/>
              <a:t>for </a:t>
            </a:r>
            <a:r>
              <a:rPr lang="en-US" sz="2200" dirty="0" smtClean="0"/>
              <a:t>its own use…”</a:t>
            </a:r>
            <a:endParaRPr lang="en-US" sz="2200" dirty="0"/>
          </a:p>
        </p:txBody>
      </p:sp>
      <p:sp>
        <p:nvSpPr>
          <p:cNvPr id="12" name="TextBox 11"/>
          <p:cNvSpPr txBox="1"/>
          <p:nvPr/>
        </p:nvSpPr>
        <p:spPr>
          <a:xfrm>
            <a:off x="5723468" y="4394205"/>
            <a:ext cx="2777067" cy="2123658"/>
          </a:xfrm>
          <a:prstGeom prst="rect">
            <a:avLst/>
          </a:prstGeom>
          <a:noFill/>
        </p:spPr>
        <p:txBody>
          <a:bodyPr wrap="square" rtlCol="0">
            <a:spAutoFit/>
          </a:bodyPr>
          <a:lstStyle/>
          <a:p>
            <a:r>
              <a:rPr lang="en-US" sz="2200" dirty="0" smtClean="0"/>
              <a:t>“…to </a:t>
            </a:r>
            <a:r>
              <a:rPr lang="en-US" sz="2200" dirty="0"/>
              <a:t>occupy space to the disadvantage </a:t>
            </a:r>
            <a:r>
              <a:rPr lang="en-US" sz="2200" dirty="0" smtClean="0"/>
              <a:t>of the public in </a:t>
            </a:r>
            <a:r>
              <a:rPr lang="en-US" sz="2200" dirty="0"/>
              <a:t>general, and, at times, of the </a:t>
            </a:r>
            <a:r>
              <a:rPr lang="en-US" sz="2200" dirty="0" smtClean="0"/>
              <a:t>working force of the </a:t>
            </a:r>
            <a:r>
              <a:rPr lang="en-US" sz="2200" dirty="0"/>
              <a:t>recorder's office."</a:t>
            </a:r>
          </a:p>
        </p:txBody>
      </p:sp>
    </p:spTree>
    <p:extLst>
      <p:ext uri="{BB962C8B-B14F-4D97-AF65-F5344CB8AC3E}">
        <p14:creationId xmlns:p14="http://schemas.microsoft.com/office/powerpoint/2010/main" val="41540224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trike="sngStrike" dirty="0" smtClean="0"/>
              <a:t>Pre-</a:t>
            </a:r>
            <a:r>
              <a:rPr lang="en-US" dirty="0" smtClean="0">
                <a:solidFill>
                  <a:srgbClr val="0000FF"/>
                </a:solidFill>
              </a:rPr>
              <a:t> Present Day </a:t>
            </a:r>
            <a:r>
              <a:rPr lang="en-US" dirty="0" smtClean="0"/>
              <a:t>FOIA disputes</a:t>
            </a:r>
            <a:endParaRPr lang="en-US" dirty="0"/>
          </a:p>
        </p:txBody>
      </p:sp>
      <p:sp>
        <p:nvSpPr>
          <p:cNvPr id="6" name="Content Placeholder 5"/>
          <p:cNvSpPr>
            <a:spLocks noGrp="1"/>
          </p:cNvSpPr>
          <p:nvPr>
            <p:ph idx="1"/>
          </p:nvPr>
        </p:nvSpPr>
        <p:spPr/>
        <p:txBody>
          <a:bodyPr>
            <a:normAutofit/>
          </a:bodyPr>
          <a:lstStyle/>
          <a:p>
            <a:pPr lvl="0"/>
            <a:r>
              <a:rPr lang="en-US" dirty="0"/>
              <a:t>Who </a:t>
            </a:r>
            <a:r>
              <a:rPr lang="en-US" dirty="0" smtClean="0"/>
              <a:t>has the </a:t>
            </a:r>
            <a:r>
              <a:rPr lang="en-US" dirty="0"/>
              <a:t>right to examine public </a:t>
            </a:r>
            <a:r>
              <a:rPr lang="en-US" dirty="0" smtClean="0"/>
              <a:t>records?</a:t>
            </a:r>
            <a:endParaRPr lang="en-US" dirty="0"/>
          </a:p>
          <a:p>
            <a:pPr lvl="0"/>
            <a:r>
              <a:rPr lang="en-US" dirty="0" smtClean="0"/>
              <a:t>What </a:t>
            </a:r>
            <a:r>
              <a:rPr lang="en-US" dirty="0"/>
              <a:t>are </a:t>
            </a:r>
            <a:r>
              <a:rPr lang="en-US" dirty="0" smtClean="0"/>
              <a:t>valid reasons to grant access? </a:t>
            </a:r>
          </a:p>
          <a:p>
            <a:pPr lvl="0"/>
            <a:r>
              <a:rPr lang="en-US" dirty="0" smtClean="0"/>
              <a:t>Are people allowed </a:t>
            </a:r>
            <a:r>
              <a:rPr lang="en-US" dirty="0"/>
              <a:t>to make </a:t>
            </a:r>
            <a:r>
              <a:rPr lang="en-US" dirty="0" smtClean="0"/>
              <a:t>copies?</a:t>
            </a:r>
            <a:endParaRPr lang="en-US" dirty="0"/>
          </a:p>
          <a:p>
            <a:pPr lvl="0"/>
            <a:r>
              <a:rPr lang="en-US" dirty="0">
                <a:solidFill>
                  <a:srgbClr val="0000FF"/>
                </a:solidFill>
              </a:rPr>
              <a:t>To what extent </a:t>
            </a:r>
            <a:r>
              <a:rPr lang="en-US" dirty="0" smtClean="0">
                <a:solidFill>
                  <a:srgbClr val="0000FF"/>
                </a:solidFill>
              </a:rPr>
              <a:t>must officials accommodate requests? </a:t>
            </a:r>
            <a:endParaRPr lang="en-US" dirty="0">
              <a:solidFill>
                <a:srgbClr val="0000FF"/>
              </a:solidFill>
            </a:endParaRPr>
          </a:p>
        </p:txBody>
      </p:sp>
    </p:spTree>
    <p:extLst>
      <p:ext uri="{BB962C8B-B14F-4D97-AF65-F5344CB8AC3E}">
        <p14:creationId xmlns:p14="http://schemas.microsoft.com/office/powerpoint/2010/main" val="3598450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state officials can’t keep up</a:t>
            </a:r>
            <a:endParaRPr lang="en-US" dirty="0"/>
          </a:p>
        </p:txBody>
      </p:sp>
      <p:sp>
        <p:nvSpPr>
          <p:cNvPr id="3" name="Content Placeholder 2"/>
          <p:cNvSpPr>
            <a:spLocks noGrp="1"/>
          </p:cNvSpPr>
          <p:nvPr>
            <p:ph idx="1"/>
          </p:nvPr>
        </p:nvSpPr>
        <p:spPr>
          <a:xfrm>
            <a:off x="457200" y="1600200"/>
            <a:ext cx="8229600" cy="2887133"/>
          </a:xfrm>
        </p:spPr>
        <p:txBody>
          <a:bodyPr/>
          <a:lstStyle/>
          <a:p>
            <a:r>
              <a:rPr lang="en-US" dirty="0"/>
              <a:t>R</a:t>
            </a:r>
            <a:r>
              <a:rPr lang="en-US" dirty="0" smtClean="0"/>
              <a:t>esponse in 20 working days: 73% compliance</a:t>
            </a:r>
          </a:p>
          <a:p>
            <a:r>
              <a:rPr lang="en-US" dirty="0" smtClean="0"/>
              <a:t>11 of 15 agencies have outdated regulations</a:t>
            </a:r>
          </a:p>
          <a:p>
            <a:r>
              <a:rPr lang="en-US" dirty="0" smtClean="0"/>
              <a:t>Electronic reading rooms often out of date, not searchable</a:t>
            </a:r>
          </a:p>
          <a:p>
            <a:r>
              <a:rPr lang="en-US" dirty="0" smtClean="0"/>
              <a:t>Processing scores down for 8 of 15 agencies</a:t>
            </a:r>
          </a:p>
        </p:txBody>
      </p:sp>
      <p:sp>
        <p:nvSpPr>
          <p:cNvPr id="4" name="TextBox 3"/>
          <p:cNvSpPr txBox="1"/>
          <p:nvPr/>
        </p:nvSpPr>
        <p:spPr>
          <a:xfrm>
            <a:off x="1524000" y="5892800"/>
            <a:ext cx="7162800" cy="369332"/>
          </a:xfrm>
          <a:prstGeom prst="rect">
            <a:avLst/>
          </a:prstGeom>
          <a:noFill/>
        </p:spPr>
        <p:txBody>
          <a:bodyPr wrap="square" rtlCol="0">
            <a:spAutoFit/>
          </a:bodyPr>
          <a:lstStyle/>
          <a:p>
            <a:pPr algn="r"/>
            <a:r>
              <a:rPr lang="en-US" dirty="0" smtClean="0"/>
              <a:t>Center for Effective Government, “Making the Grade,” 2015 </a:t>
            </a:r>
            <a:endParaRPr lang="en-US" dirty="0"/>
          </a:p>
        </p:txBody>
      </p:sp>
    </p:spTree>
    <p:extLst>
      <p:ext uri="{BB962C8B-B14F-4D97-AF65-F5344CB8AC3E}">
        <p14:creationId xmlns:p14="http://schemas.microsoft.com/office/powerpoint/2010/main" val="3699076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Ferguson (Mo.) faced 3000+ requests</a:t>
            </a:r>
            <a:endParaRPr lang="en-US" dirty="0"/>
          </a:p>
        </p:txBody>
      </p:sp>
      <p:sp>
        <p:nvSpPr>
          <p:cNvPr id="3" name="Content Placeholder 2"/>
          <p:cNvSpPr>
            <a:spLocks noGrp="1"/>
          </p:cNvSpPr>
          <p:nvPr>
            <p:ph idx="1"/>
          </p:nvPr>
        </p:nvSpPr>
        <p:spPr/>
        <p:txBody>
          <a:bodyPr/>
          <a:lstStyle/>
          <a:p>
            <a:pPr marL="0" indent="0">
              <a:buNone/>
            </a:pPr>
            <a:r>
              <a:rPr lang="en-US" dirty="0" smtClean="0"/>
              <a:t>City Attorney Stephanie Karr: </a:t>
            </a:r>
          </a:p>
          <a:p>
            <a:pPr marL="0" indent="0">
              <a:buNone/>
            </a:pPr>
            <a:r>
              <a:rPr lang="en-US" dirty="0" smtClean="0"/>
              <a:t>"They wanted to cause trouble, interrupt our operation from really important functions… They were turning this around and completely perverting the entire purpose of the Sunshine Law."</a:t>
            </a:r>
            <a:endParaRPr lang="en-US" dirty="0"/>
          </a:p>
        </p:txBody>
      </p:sp>
      <p:sp>
        <p:nvSpPr>
          <p:cNvPr id="4" name="TextBox 3"/>
          <p:cNvSpPr txBox="1"/>
          <p:nvPr/>
        </p:nvSpPr>
        <p:spPr>
          <a:xfrm>
            <a:off x="457200" y="5892800"/>
            <a:ext cx="8064500" cy="646331"/>
          </a:xfrm>
          <a:prstGeom prst="rect">
            <a:avLst/>
          </a:prstGeom>
          <a:noFill/>
        </p:spPr>
        <p:txBody>
          <a:bodyPr wrap="square" rtlCol="0">
            <a:spAutoFit/>
          </a:bodyPr>
          <a:lstStyle/>
          <a:p>
            <a:pPr algn="r"/>
            <a:r>
              <a:rPr lang="en-US" dirty="0" smtClean="0"/>
              <a:t>Salter and </a:t>
            </a:r>
            <a:r>
              <a:rPr lang="en-US" dirty="0" err="1" smtClean="0"/>
              <a:t>Lieb</a:t>
            </a:r>
            <a:r>
              <a:rPr lang="en-US" dirty="0" smtClean="0"/>
              <a:t>, “Ferguson flooded with record requests after Brown shooting,” Associated Press, March 16, 2015</a:t>
            </a:r>
          </a:p>
        </p:txBody>
      </p:sp>
    </p:spTree>
    <p:extLst>
      <p:ext uri="{BB962C8B-B14F-4D97-AF65-F5344CB8AC3E}">
        <p14:creationId xmlns:p14="http://schemas.microsoft.com/office/powerpoint/2010/main" val="41406523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538</TotalTime>
  <Words>473</Words>
  <Application>Microsoft Macintosh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Public Records and Private Interests</vt:lpstr>
      <vt:lpstr>Types of FOIA requesters</vt:lpstr>
      <vt:lpstr>Pre-FOIA disputes</vt:lpstr>
      <vt:lpstr>PowerPoint Presentation</vt:lpstr>
      <vt:lpstr>PowerPoint Presentation</vt:lpstr>
      <vt:lpstr>PowerPoint Presentation</vt:lpstr>
      <vt:lpstr>Pre- Present Day FOIA disputes</vt:lpstr>
      <vt:lpstr>Federal, state officials can’t keep up</vt:lpstr>
      <vt:lpstr>Ferguson (Mo.) faced 3000+ requests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dc:creator>
  <cp:lastModifiedBy>Katherine</cp:lastModifiedBy>
  <cp:revision>51</cp:revision>
  <dcterms:created xsi:type="dcterms:W3CDTF">2015-03-20T18:46:32Z</dcterms:created>
  <dcterms:modified xsi:type="dcterms:W3CDTF">2015-03-21T03:48:59Z</dcterms:modified>
</cp:coreProperties>
</file>